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4" r:id="rId8"/>
    <p:sldId id="265" r:id="rId9"/>
    <p:sldId id="267" r:id="rId10"/>
    <p:sldId id="271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EE059B-E62E-4EA3-8D1B-BF5E84D57EE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A34EFD-56A2-4CCA-A8ED-E36267DA59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Практическая медиация в системе образования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2286016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Ведущие семинара – практикума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О.А. Устинова </a:t>
            </a:r>
            <a:r>
              <a:rPr lang="ru-RU" sz="2400" dirty="0" smtClean="0">
                <a:solidFill>
                  <a:schemeClr val="tx1"/>
                </a:solidFill>
              </a:rPr>
              <a:t>– к.психол.н., доцент кафедры </a:t>
            </a:r>
            <a:r>
              <a:rPr lang="ru-RU" sz="2400" dirty="0" err="1" smtClean="0">
                <a:solidFill>
                  <a:schemeClr val="tx1"/>
                </a:solidFill>
              </a:rPr>
              <a:t>ПиОП</a:t>
            </a:r>
            <a:r>
              <a:rPr lang="ru-RU" sz="2400" dirty="0" smtClean="0">
                <a:solidFill>
                  <a:schemeClr val="tx1"/>
                </a:solidFill>
              </a:rPr>
              <a:t> НФИ </a:t>
            </a:r>
            <a:r>
              <a:rPr lang="ru-RU" sz="2400" dirty="0" err="1" smtClean="0">
                <a:solidFill>
                  <a:schemeClr val="tx1"/>
                </a:solidFill>
              </a:rPr>
              <a:t>КемГУ</a:t>
            </a:r>
            <a:r>
              <a:rPr lang="ru-RU" sz="2400" dirty="0" smtClean="0">
                <a:solidFill>
                  <a:schemeClr val="tx1"/>
                </a:solidFill>
              </a:rPr>
              <a:t>; куратор службы примирения МБ НОУ «Лицей №111»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Л.И. Миргородская </a:t>
            </a:r>
            <a:r>
              <a:rPr lang="ru-RU" sz="2400" dirty="0" smtClean="0">
                <a:solidFill>
                  <a:schemeClr val="tx1"/>
                </a:solidFill>
              </a:rPr>
              <a:t>– руководитель службы примирения МБ НОУ «Лицей №111»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еминар\работ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142984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Восстановительная медиация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586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«Восстановительная медиация – это процесс, в котором медиатор создает условия для восстановления способности людей понимать друг друга и договариваться о приемлемых для них вариантах разрешения проблем (при необходимости – о заглаживании причиненного вреда), возникших в результате конфликтных ситуаций»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965852"/>
          </a:xfrm>
        </p:spPr>
        <p:txBody>
          <a:bodyPr/>
          <a:lstStyle/>
          <a:p>
            <a:r>
              <a:rPr lang="ru-RU" dirty="0" smtClean="0"/>
              <a:t>Диалог как основа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286124"/>
            <a:ext cx="7772400" cy="292895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«Основой восстановительной медиации является организация диалога между сторонами, который дает возможность сторонам лучше узнать и понять друг друга. Диалог способствует изменению отношений: от отношений конфронтации, предубеждений, подозрительности, агрессивности к позитивным взаимоотношениям. Медиатор помогает выразить и услышать точки зрения, мнения, чувства сторон, что формирует пространство взаимопонимания»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(Н.Я. </a:t>
            </a:r>
            <a:r>
              <a:rPr lang="ru-RU" b="1" dirty="0" err="1" smtClean="0">
                <a:solidFill>
                  <a:schemeClr val="tx1"/>
                </a:solidFill>
              </a:rPr>
              <a:t>Большунова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143007"/>
          </a:xfrm>
        </p:spPr>
        <p:txBody>
          <a:bodyPr>
            <a:noAutofit/>
          </a:bodyPr>
          <a:lstStyle/>
          <a:p>
            <a:r>
              <a:rPr lang="ru-RU" sz="4400" dirty="0" smtClean="0"/>
              <a:t>Человек и конфликт: пути к согласию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layer.myshared.ru/10/967078/slides/slide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3"/>
            <a:ext cx="5786479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14772" cy="438912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/>
              <a:t>Конфликт </a:t>
            </a:r>
          </a:p>
          <a:p>
            <a:pPr algn="just">
              <a:buNone/>
            </a:pPr>
            <a:r>
              <a:rPr lang="ru-RU" sz="2000" dirty="0" smtClean="0"/>
              <a:t> </a:t>
            </a:r>
          </a:p>
          <a:p>
            <a:pPr algn="just">
              <a:buNone/>
            </a:pPr>
            <a:r>
              <a:rPr lang="ru-RU" sz="2000" dirty="0" smtClean="0"/>
              <a:t>-</a:t>
            </a:r>
            <a:r>
              <a:rPr lang="ru-RU" sz="2000" b="1" dirty="0" smtClean="0"/>
              <a:t>столкновение</a:t>
            </a:r>
          </a:p>
          <a:p>
            <a:pPr algn="just">
              <a:buNone/>
            </a:pPr>
            <a:r>
              <a:rPr lang="ru-RU" sz="2000" b="1" dirty="0" smtClean="0"/>
              <a:t>п</a:t>
            </a:r>
            <a:r>
              <a:rPr lang="ru-RU" sz="2000" b="1" dirty="0" smtClean="0"/>
              <a:t>ротивоположно</a:t>
            </a:r>
          </a:p>
          <a:p>
            <a:pPr algn="just">
              <a:buNone/>
            </a:pPr>
            <a:r>
              <a:rPr lang="ru-RU" sz="2000" b="1" dirty="0" smtClean="0"/>
              <a:t>направленных целей,</a:t>
            </a:r>
          </a:p>
          <a:p>
            <a:pPr algn="just">
              <a:buNone/>
            </a:pPr>
            <a:r>
              <a:rPr lang="ru-RU" sz="2000" b="1" dirty="0" smtClean="0"/>
              <a:t>интересов</a:t>
            </a:r>
            <a:r>
              <a:rPr lang="ru-RU" sz="2000" b="1" dirty="0" smtClean="0"/>
              <a:t>, позиций, </a:t>
            </a:r>
            <a:endParaRPr lang="ru-RU" sz="2000" b="1" dirty="0" smtClean="0"/>
          </a:p>
          <a:p>
            <a:pPr algn="just">
              <a:buNone/>
            </a:pPr>
            <a:r>
              <a:rPr lang="ru-RU" sz="2000" b="1" dirty="0" smtClean="0"/>
              <a:t>мнений</a:t>
            </a:r>
            <a:r>
              <a:rPr lang="ru-RU" sz="2000" b="1" dirty="0" smtClean="0"/>
              <a:t>, субъектов </a:t>
            </a:r>
            <a:endParaRPr lang="ru-RU" sz="2000" b="1" dirty="0" smtClean="0"/>
          </a:p>
          <a:p>
            <a:pPr algn="just">
              <a:buNone/>
            </a:pPr>
            <a:r>
              <a:rPr lang="ru-RU" sz="2000" b="1" smtClean="0"/>
              <a:t>взаимодействия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041788"/>
          </a:xfrm>
        </p:spPr>
        <p:txBody>
          <a:bodyPr>
            <a:normAutofit/>
          </a:bodyPr>
          <a:lstStyle/>
          <a:p>
            <a:r>
              <a:rPr lang="ru-RU" b="1" dirty="0" smtClean="0"/>
              <a:t>Структура конфликта.</a:t>
            </a:r>
          </a:p>
          <a:p>
            <a:pPr>
              <a:buNone/>
            </a:pPr>
            <a:r>
              <a:rPr lang="ru-RU" sz="1800" b="1" dirty="0" smtClean="0"/>
              <a:t>1.Стороны (участники конфликта).</a:t>
            </a:r>
          </a:p>
          <a:p>
            <a:pPr>
              <a:buNone/>
            </a:pPr>
            <a:r>
              <a:rPr lang="ru-RU" sz="1800" b="1" dirty="0" smtClean="0"/>
              <a:t>2.Условия конфликта.</a:t>
            </a:r>
          </a:p>
          <a:p>
            <a:pPr>
              <a:buNone/>
            </a:pPr>
            <a:r>
              <a:rPr lang="ru-RU" sz="1800" b="1" dirty="0" smtClean="0"/>
              <a:t>3.Предмет конфликта.</a:t>
            </a:r>
          </a:p>
          <a:p>
            <a:pPr>
              <a:buNone/>
            </a:pPr>
            <a:r>
              <a:rPr lang="ru-RU" sz="1800" b="1" dirty="0" smtClean="0"/>
              <a:t>4.Действия участников конфликта. </a:t>
            </a:r>
          </a:p>
          <a:p>
            <a:pPr>
              <a:buNone/>
            </a:pPr>
            <a:r>
              <a:rPr lang="ru-RU" sz="1800" b="1" dirty="0" smtClean="0"/>
              <a:t>5.Образ конфликтной ситуации. </a:t>
            </a:r>
          </a:p>
          <a:p>
            <a:pPr>
              <a:buNone/>
            </a:pPr>
            <a:r>
              <a:rPr lang="ru-RU" sz="1800" b="1" dirty="0" smtClean="0"/>
              <a:t>6. Мотивы конфликта </a:t>
            </a:r>
          </a:p>
          <a:p>
            <a:pPr>
              <a:buNone/>
            </a:pPr>
            <a:r>
              <a:rPr lang="ru-RU" sz="1800" b="1" dirty="0" smtClean="0"/>
              <a:t>7. Исход (результат конфликта) 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071546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КОНФЛИКТА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071678"/>
            <a:ext cx="7772400" cy="3714776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solidFill>
                  <a:schemeClr val="tx1"/>
                </a:solidFill>
              </a:rPr>
              <a:t>I </a:t>
            </a:r>
            <a:r>
              <a:rPr lang="ru-RU" sz="2800" b="1" u="sng" dirty="0" smtClean="0">
                <a:solidFill>
                  <a:schemeClr val="tx1"/>
                </a:solidFill>
              </a:rPr>
              <a:t>стадия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Зарождение конфликта.</a:t>
            </a:r>
          </a:p>
          <a:p>
            <a:pPr algn="l"/>
            <a:r>
              <a:rPr lang="en-US" sz="2800" b="1" u="sng" dirty="0" smtClean="0">
                <a:solidFill>
                  <a:schemeClr val="tx1"/>
                </a:solidFill>
              </a:rPr>
              <a:t>II</a:t>
            </a:r>
            <a:r>
              <a:rPr lang="ru-RU" sz="2800" b="1" u="sng" dirty="0" smtClean="0">
                <a:solidFill>
                  <a:schemeClr val="tx1"/>
                </a:solidFill>
              </a:rPr>
              <a:t> стадия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Формирование конфликта.</a:t>
            </a:r>
          </a:p>
          <a:p>
            <a:pPr algn="l"/>
            <a:r>
              <a:rPr lang="en-US" sz="2800" b="1" u="sng" dirty="0" smtClean="0">
                <a:solidFill>
                  <a:schemeClr val="tx1"/>
                </a:solidFill>
              </a:rPr>
              <a:t>III</a:t>
            </a:r>
            <a:r>
              <a:rPr lang="ru-RU" sz="2800" b="1" u="sng" dirty="0" smtClean="0">
                <a:solidFill>
                  <a:schemeClr val="tx1"/>
                </a:solidFill>
              </a:rPr>
              <a:t> стадия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Расцвет конфликта.</a:t>
            </a:r>
          </a:p>
          <a:p>
            <a:pPr algn="l"/>
            <a:r>
              <a:rPr lang="en-US" sz="2800" b="1" u="sng" dirty="0" smtClean="0">
                <a:solidFill>
                  <a:schemeClr val="tx1"/>
                </a:solidFill>
              </a:rPr>
              <a:t>IV</a:t>
            </a:r>
            <a:r>
              <a:rPr lang="ru-RU" sz="2800" b="1" u="sng" dirty="0" smtClean="0">
                <a:solidFill>
                  <a:schemeClr val="tx1"/>
                </a:solidFill>
              </a:rPr>
              <a:t> стадия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Угасание конфликта.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/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1" y="1357298"/>
          <a:ext cx="7715303" cy="4691376"/>
        </p:xfrm>
        <a:graphic>
          <a:graphicData uri="http://schemas.openxmlformats.org/drawingml/2006/table">
            <a:tbl>
              <a:tblPr/>
              <a:tblGrid>
                <a:gridCol w="1098166"/>
                <a:gridCol w="4370643"/>
                <a:gridCol w="2246494"/>
              </a:tblGrid>
              <a:tr h="1071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Фаза конфликта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Этап конфликта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Возможности разрешения конфликта (%)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Начальная фаза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Возникновение и развитие конфликтной ситуации, осознание конфликтной ситуации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Фаза подъема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Начало открытого конфликтного взаимодействия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Пик конфликта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открытого конфликта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5%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Фаза спада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Около 20%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Возможности разрешения конфликта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037290"/>
          </a:xfrm>
        </p:spPr>
        <p:txBody>
          <a:bodyPr/>
          <a:lstStyle/>
          <a:p>
            <a:r>
              <a:rPr lang="ru-RU" dirty="0" smtClean="0"/>
              <a:t>Конфликты 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429000"/>
            <a:ext cx="7772400" cy="271464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Участники конфликтов</a:t>
            </a:r>
          </a:p>
          <a:p>
            <a:pPr algn="l">
              <a:buFontTx/>
              <a:buChar char="-"/>
            </a:pPr>
            <a:r>
              <a:rPr lang="ru-RU" dirty="0" smtClean="0"/>
              <a:t>Учительская среда</a:t>
            </a:r>
          </a:p>
          <a:p>
            <a:pPr algn="l">
              <a:buFontTx/>
              <a:buChar char="-"/>
            </a:pPr>
            <a:r>
              <a:rPr lang="ru-RU" dirty="0" smtClean="0"/>
              <a:t>Учитель-ученик</a:t>
            </a:r>
          </a:p>
          <a:p>
            <a:pPr algn="l">
              <a:buFontTx/>
              <a:buChar char="-"/>
            </a:pPr>
            <a:r>
              <a:rPr lang="ru-RU" dirty="0" smtClean="0"/>
              <a:t>Ученик – </a:t>
            </a:r>
            <a:r>
              <a:rPr lang="ru-RU" dirty="0" err="1" smtClean="0"/>
              <a:t>ученик</a:t>
            </a:r>
            <a:endParaRPr lang="ru-RU" dirty="0" smtClean="0"/>
          </a:p>
          <a:p>
            <a:pPr algn="l"/>
            <a:r>
              <a:rPr lang="ru-RU" b="1" dirty="0" smtClean="0"/>
              <a:t>Способы разрешения конфликтов</a:t>
            </a:r>
          </a:p>
          <a:p>
            <a:pPr algn="l"/>
            <a:r>
              <a:rPr lang="ru-RU" b="1" dirty="0" smtClean="0"/>
              <a:t>-юридические</a:t>
            </a:r>
          </a:p>
          <a:p>
            <a:pPr algn="l"/>
            <a:r>
              <a:rPr lang="ru-RU" b="1" dirty="0" smtClean="0"/>
              <a:t>-административные</a:t>
            </a:r>
          </a:p>
          <a:p>
            <a:pPr algn="l"/>
            <a:r>
              <a:rPr lang="ru-RU" b="1" dirty="0" smtClean="0"/>
              <a:t>- педагогические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465918"/>
          </a:xfrm>
        </p:spPr>
        <p:txBody>
          <a:bodyPr>
            <a:noAutofit/>
          </a:bodyPr>
          <a:lstStyle/>
          <a:p>
            <a:r>
              <a:rPr lang="ru-RU" sz="3600" dirty="0" smtClean="0"/>
              <a:t>Школьный конфликт – </a:t>
            </a:r>
            <a:r>
              <a:rPr lang="ru-RU" sz="3600" dirty="0" err="1" smtClean="0"/>
              <a:t>конфликт</a:t>
            </a:r>
            <a:r>
              <a:rPr lang="ru-RU" sz="3600" dirty="0" smtClean="0"/>
              <a:t> смыслов, связанный с непониманием другого и самого себя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24429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В качестве же ценностей оказываются «поруганными» ценности: дружбы, любви и человеческого достоинства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(Н.Я. </a:t>
            </a:r>
            <a:r>
              <a:rPr lang="ru-RU" sz="2800" dirty="0" err="1" smtClean="0">
                <a:solidFill>
                  <a:schemeClr val="tx1"/>
                </a:solidFill>
              </a:rPr>
              <a:t>Большунова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2294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Насилие в отношении </a:t>
            </a:r>
            <a:r>
              <a:rPr lang="ru-RU" dirty="0" smtClean="0"/>
              <a:t>другого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986342" cy="482747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Буллинг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Моббинг</a:t>
            </a:r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r>
              <a:rPr lang="ru-RU" b="1" dirty="0" err="1" smtClean="0"/>
              <a:t>Хейзинг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Кибербуллинг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Кибермоббинг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C:\Users\Admin\Documents\mobbing-1-768x514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28604"/>
            <a:ext cx="482918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822976"/>
          </a:xfrm>
        </p:spPr>
        <p:txBody>
          <a:bodyPr/>
          <a:lstStyle/>
          <a:p>
            <a:pPr algn="ctr"/>
            <a:r>
              <a:rPr lang="ru-RU" dirty="0" smtClean="0"/>
              <a:t>медиация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286124"/>
            <a:ext cx="7772400" cy="278608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dirty="0" err="1" smtClean="0">
                <a:solidFill>
                  <a:schemeClr val="tx1"/>
                </a:solidFill>
              </a:rPr>
              <a:t>eng</a:t>
            </a:r>
            <a:r>
              <a:rPr lang="ru-RU" sz="2800" b="1" dirty="0" smtClean="0">
                <a:solidFill>
                  <a:schemeClr val="tx1"/>
                </a:solidFill>
              </a:rPr>
              <a:t>. </a:t>
            </a:r>
            <a:r>
              <a:rPr lang="ru-RU" sz="2800" b="1" i="1" dirty="0" err="1" smtClean="0">
                <a:solidFill>
                  <a:schemeClr val="tx1"/>
                </a:solidFill>
              </a:rPr>
              <a:t>mediation</a:t>
            </a:r>
            <a:r>
              <a:rPr lang="ru-RU" sz="2800" b="1" dirty="0" smtClean="0">
                <a:solidFill>
                  <a:schemeClr val="tx1"/>
                </a:solidFill>
              </a:rPr>
              <a:t> — посредничество) метод разрешения конфликта при содействии третьей незаинтересованной и независимой стороны (медиатора).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348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Практическая медиация в системе образования</vt:lpstr>
      <vt:lpstr>Человек и конфликт: пути к согласию</vt:lpstr>
      <vt:lpstr>Слайд 3</vt:lpstr>
      <vt:lpstr>ДИНАМИКА КОНФЛИКТА</vt:lpstr>
      <vt:lpstr>Слайд 5</vt:lpstr>
      <vt:lpstr>Конфликты в школе</vt:lpstr>
      <vt:lpstr>Школьный конфликт – конфликт смыслов, связанный с непониманием другого и самого себя</vt:lpstr>
      <vt:lpstr>Насилие в отношении другого </vt:lpstr>
      <vt:lpstr>медиация</vt:lpstr>
      <vt:lpstr>Слайд 10</vt:lpstr>
      <vt:lpstr>Восстановительная медиация</vt:lpstr>
      <vt:lpstr>Диалог как основа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медиация в системе образования</dc:title>
  <dc:creator>Admin</dc:creator>
  <cp:lastModifiedBy>Admin</cp:lastModifiedBy>
  <cp:revision>11</cp:revision>
  <dcterms:created xsi:type="dcterms:W3CDTF">2019-10-27T12:59:46Z</dcterms:created>
  <dcterms:modified xsi:type="dcterms:W3CDTF">2019-10-28T17:07:39Z</dcterms:modified>
</cp:coreProperties>
</file>